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96" r:id="rId2"/>
  </p:sldMasterIdLst>
  <p:sldIdLst>
    <p:sldId id="258" r:id="rId3"/>
    <p:sldId id="266" r:id="rId4"/>
    <p:sldId id="272" r:id="rId5"/>
    <p:sldId id="273" r:id="rId6"/>
    <p:sldId id="267" r:id="rId7"/>
    <p:sldId id="262" r:id="rId8"/>
    <p:sldId id="263" r:id="rId9"/>
    <p:sldId id="265" r:id="rId10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pitchFamily="64" charset="0"/>
        <a:ea typeface="ヒラギノ角ゴ ProN W3" pitchFamily="64" charset="-128"/>
        <a:cs typeface="+mn-cs"/>
        <a:sym typeface="Gill Sans" pitchFamily="6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467" autoAdjust="0"/>
  </p:normalViewPr>
  <p:slideViewPr>
    <p:cSldViewPr>
      <p:cViewPr>
        <p:scale>
          <a:sx n="30" d="100"/>
          <a:sy n="30" d="100"/>
        </p:scale>
        <p:origin x="-1620" y="-3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19"/>
            <c:spPr>
              <a:ln>
                <a:solidFill>
                  <a:schemeClr val="bg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SMBs</c:v>
                </c:pt>
                <c:pt idx="1">
                  <c:v>Personal Sites</c:v>
                </c:pt>
                <c:pt idx="2">
                  <c:v>Undefined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7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44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31075" y="0"/>
            <a:ext cx="3832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0" y="0"/>
            <a:ext cx="11344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11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8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7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8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5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0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11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8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56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2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5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338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0" y="7772400"/>
            <a:ext cx="75882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5050" y="7772400"/>
            <a:ext cx="75882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97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19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262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7864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749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370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5344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344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+mj-lt"/>
          <a:ea typeface="+mj-ea"/>
          <a:cs typeface="+mj-cs"/>
          <a:sym typeface="Arial Bold" pitchFamily="64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pitchFamily="64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pitchFamily="64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pitchFamily="64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pitchFamily="64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095" fontAlgn="auto">
              <a:spcBef>
                <a:spcPts val="0"/>
              </a:spcBef>
              <a:spcAft>
                <a:spcPts val="0"/>
              </a:spcAft>
            </a:pPr>
            <a:fld id="{4F0B7129-A100-4CA5-8F0B-B4EAC1C570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2177095" fontAlgn="auto">
                <a:spcBef>
                  <a:spcPts val="0"/>
                </a:spcBef>
                <a:spcAft>
                  <a:spcPts val="0"/>
                </a:spcAft>
              </a:pPr>
              <a:t>7/18/2012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09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77095" fontAlgn="auto">
              <a:spcBef>
                <a:spcPts val="0"/>
              </a:spcBef>
              <a:spcAft>
                <a:spcPts val="0"/>
              </a:spcAft>
            </a:pPr>
            <a:fld id="{D0392946-73ED-4885-8CC5-60BD3B2294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21770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2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Open Source: </a:t>
            </a:r>
            <a:br>
              <a:rPr lang="en-US" dirty="0" smtClean="0">
                <a:sym typeface="Arial Bold" charset="0"/>
              </a:rPr>
            </a:br>
            <a:r>
              <a:rPr lang="en-US" dirty="0" smtClean="0">
                <a:sym typeface="Arial Bold" charset="0"/>
              </a:rPr>
              <a:t>A Recipe for Success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dirty="0" smtClean="0">
              <a:sym typeface="Arial" charset="0"/>
            </a:endParaRPr>
          </a:p>
          <a:p>
            <a:pPr marL="0" indent="0" eaLnBrk="1" hangingPunct="1">
              <a:defRPr/>
            </a:pPr>
            <a:r>
              <a:rPr lang="en-US" dirty="0" smtClean="0">
                <a:sym typeface="Arial" charset="0"/>
              </a:rPr>
              <a:t>John Mone</a:t>
            </a:r>
          </a:p>
          <a:p>
            <a:pPr marL="0" indent="0" eaLnBrk="1" hangingPunct="1">
              <a:defRPr/>
            </a:pPr>
            <a:r>
              <a:rPr lang="en-US" dirty="0" smtClean="0">
                <a:sym typeface="Arial" charset="0"/>
              </a:rPr>
              <a:t>Endurance International Group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of Success for Open Source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582194" y="8228806"/>
            <a:ext cx="86868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964194" y="8381206"/>
            <a:ext cx="86868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685800" y="11811000"/>
            <a:ext cx="25603200" cy="3352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14600" y="3581400"/>
            <a:ext cx="1912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+mn-lt"/>
              </a:rPr>
              <a:t>Internet</a:t>
            </a:r>
            <a:endParaRPr lang="en-US" sz="40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73800" y="3581400"/>
            <a:ext cx="2371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1"/>
                </a:solidFill>
                <a:latin typeface="Calibri"/>
              </a:rPr>
              <a:t>Pure Plays</a:t>
            </a:r>
            <a:endParaRPr lang="en-US" sz="40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96600" y="3581400"/>
            <a:ext cx="290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3"/>
                </a:solidFill>
                <a:latin typeface="Calibri"/>
              </a:rPr>
              <a:t>Web Hosting</a:t>
            </a:r>
            <a:endParaRPr lang="en-US" sz="4000" b="1" dirty="0">
              <a:solidFill>
                <a:schemeClr val="accent3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162800"/>
            <a:ext cx="3533776" cy="1329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257800"/>
            <a:ext cx="3200400" cy="12446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9525000"/>
            <a:ext cx="4333875" cy="8732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5600" y="7924800"/>
            <a:ext cx="4048125" cy="1295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7600" y="5638800"/>
            <a:ext cx="2743200" cy="14192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9800" y="4876800"/>
            <a:ext cx="4476088" cy="152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6934200"/>
            <a:ext cx="2781300" cy="1270000"/>
          </a:xfrm>
          <a:prstGeom prst="rect">
            <a:avLst/>
          </a:prstGeom>
        </p:spPr>
      </p:pic>
      <p:pic>
        <p:nvPicPr>
          <p:cNvPr id="1026" name="Picture 2" descr="https://encrypted-tbn0.google.com/images?q=tbn:ANd9GcTH57ORfcRpJAcUPdn6k9jzHlBxClvFurQODWBKr2nyMyhWNPB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8839200"/>
            <a:ext cx="3448050" cy="16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85800" y="9753600"/>
            <a:ext cx="25603200" cy="426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74003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Open Source</a:t>
            </a:r>
            <a:endParaRPr lang="en-US" sz="4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0407" y="474003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Small Business</a:t>
            </a:r>
            <a:endParaRPr lang="en-US" sz="4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55007" y="474003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Economy</a:t>
            </a:r>
            <a:endParaRPr lang="en-US" sz="4800" b="1" dirty="0">
              <a:latin typeface="+mj-lt"/>
            </a:endParaRPr>
          </a:p>
        </p:txBody>
      </p:sp>
      <p:sp>
        <p:nvSpPr>
          <p:cNvPr id="12" name="Arc 11"/>
          <p:cNvSpPr/>
          <p:nvPr/>
        </p:nvSpPr>
        <p:spPr>
          <a:xfrm>
            <a:off x="6210301" y="3649170"/>
            <a:ext cx="4838699" cy="2827830"/>
          </a:xfrm>
          <a:prstGeom prst="arc">
            <a:avLst>
              <a:gd name="adj1" fmla="val 11360782"/>
              <a:gd name="adj2" fmla="val 21103907"/>
            </a:avLst>
          </a:prstGeom>
          <a:ln w="2381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58100" y="33528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enable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10800000">
            <a:off x="13430908" y="3953970"/>
            <a:ext cx="4838699" cy="2827830"/>
          </a:xfrm>
          <a:prstGeom prst="arc">
            <a:avLst>
              <a:gd name="adj1" fmla="val 11360782"/>
              <a:gd name="adj2" fmla="val 21103907"/>
            </a:avLst>
          </a:prstGeom>
          <a:ln w="238125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02507" y="63246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drive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0" y="2895600"/>
            <a:ext cx="6400800" cy="472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685800" y="9753600"/>
            <a:ext cx="25603200" cy="426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74003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Open Source</a:t>
            </a:r>
            <a:endParaRPr lang="en-US" sz="4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0407" y="474003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Small Business</a:t>
            </a:r>
            <a:endParaRPr lang="en-US" sz="4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55007" y="474003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+mj-lt"/>
              </a:rPr>
              <a:t>Economy</a:t>
            </a:r>
            <a:endParaRPr lang="en-US" sz="4800" b="1" dirty="0">
              <a:latin typeface="+mj-lt"/>
            </a:endParaRPr>
          </a:p>
        </p:txBody>
      </p:sp>
      <p:sp>
        <p:nvSpPr>
          <p:cNvPr id="12" name="Arc 11"/>
          <p:cNvSpPr/>
          <p:nvPr/>
        </p:nvSpPr>
        <p:spPr>
          <a:xfrm>
            <a:off x="6210301" y="3649170"/>
            <a:ext cx="4838699" cy="2827830"/>
          </a:xfrm>
          <a:prstGeom prst="arc">
            <a:avLst>
              <a:gd name="adj1" fmla="val 11360782"/>
              <a:gd name="adj2" fmla="val 21103907"/>
            </a:avLst>
          </a:prstGeom>
          <a:ln w="2381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58100" y="33528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enable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10800000">
            <a:off x="13430908" y="3953970"/>
            <a:ext cx="4838699" cy="2827830"/>
          </a:xfrm>
          <a:prstGeom prst="arc">
            <a:avLst>
              <a:gd name="adj1" fmla="val 11360782"/>
              <a:gd name="adj2" fmla="val 21103907"/>
            </a:avLst>
          </a:prstGeom>
          <a:ln w="238125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02507" y="63246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drive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0800000">
            <a:off x="6134101" y="3953969"/>
            <a:ext cx="4838699" cy="2827830"/>
          </a:xfrm>
          <a:prstGeom prst="arc">
            <a:avLst>
              <a:gd name="adj1" fmla="val 11360782"/>
              <a:gd name="adj2" fmla="val 21103907"/>
            </a:avLst>
          </a:prstGeom>
          <a:ln w="238125">
            <a:solidFill>
              <a:schemeClr val="tx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00950" y="6310915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feedback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09600" y="8382000"/>
            <a:ext cx="25603200" cy="60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17705" tIns="108852" rIns="217705" bIns="108852" rtlCol="0" anchor="ctr"/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850" y="3562016"/>
            <a:ext cx="5854700" cy="157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0" y="5410200"/>
            <a:ext cx="3810000" cy="1905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800" y="5410200"/>
            <a:ext cx="3810000" cy="1905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7200" y="7467600"/>
            <a:ext cx="3810000" cy="1905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5800" y="7467600"/>
            <a:ext cx="3810000" cy="1905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7200" y="9525000"/>
            <a:ext cx="3810000" cy="1905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35800" y="9525000"/>
            <a:ext cx="3810000" cy="1905000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435" y="1816100"/>
            <a:ext cx="13988765" cy="96139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endCxn id="5" idx="2"/>
          </p:cNvCxnSpPr>
          <p:nvPr/>
        </p:nvCxnSpPr>
        <p:spPr>
          <a:xfrm rot="5400000">
            <a:off x="6631517" y="9218085"/>
            <a:ext cx="11125200" cy="423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</a:t>
            </a: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2400" y="3657602"/>
            <a:ext cx="8954172" cy="3528428"/>
          </a:xfrm>
          <a:prstGeom prst="rect">
            <a:avLst/>
          </a:prstGeom>
          <a:noFill/>
        </p:spPr>
        <p:txBody>
          <a:bodyPr wrap="none" lIns="217705" tIns="108852" rIns="217705" bIns="108852" rtlCol="0">
            <a:spAutoFit/>
          </a:bodyPr>
          <a:lstStyle/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u="sng" dirty="0">
                <a:solidFill>
                  <a:prstClr val="black"/>
                </a:solidFill>
                <a:latin typeface="Calibri"/>
                <a:ea typeface="+mn-ea"/>
              </a:rPr>
              <a:t>2000</a:t>
            </a: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prstClr val="black"/>
                </a:solidFill>
                <a:latin typeface="Calibri"/>
                <a:ea typeface="+mn-ea"/>
              </a:rPr>
              <a:t>50mb Hosting Account	$20/mo.</a:t>
            </a: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>
                <a:solidFill>
                  <a:prstClr val="black"/>
                </a:solidFill>
                <a:latin typeface="Calibri"/>
                <a:ea typeface="+mn-ea"/>
              </a:rPr>
              <a:t>Shopping Cart 		$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1,000</a:t>
            </a:r>
            <a:endParaRPr lang="en-US" sz="43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SQL </a:t>
            </a:r>
            <a:r>
              <a:rPr lang="en-US" sz="4300" dirty="0">
                <a:solidFill>
                  <a:prstClr val="black"/>
                </a:solidFill>
                <a:latin typeface="Calibri"/>
                <a:ea typeface="+mn-ea"/>
              </a:rPr>
              <a:t>Server License		$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1,800</a:t>
            </a:r>
            <a:endParaRPr lang="en-US" sz="4300" dirty="0">
              <a:solidFill>
                <a:prstClr val="black"/>
              </a:solidFill>
              <a:latin typeface="Calibri"/>
              <a:ea typeface="+mn-ea"/>
            </a:endParaRP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Email </a:t>
            </a:r>
            <a:r>
              <a:rPr lang="en-US" sz="4300" dirty="0">
                <a:solidFill>
                  <a:prstClr val="black"/>
                </a:solidFill>
                <a:latin typeface="Calibri"/>
                <a:ea typeface="+mn-ea"/>
              </a:rPr>
              <a:t>Accounts	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	$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1,500</a:t>
            </a:r>
            <a:endParaRPr lang="en-US" sz="43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09600" y="10058400"/>
            <a:ext cx="25603200" cy="472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5" tIns="108852" rIns="217705" bIns="108852" rtlCol="0" anchor="ctr"/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endParaRPr lang="en-US" sz="4300" dirty="0">
              <a:solidFill>
                <a:prstClr val="white"/>
              </a:solidFill>
            </a:endParaRPr>
          </a:p>
        </p:txBody>
      </p:sp>
      <p:pic>
        <p:nvPicPr>
          <p:cNvPr id="10" name="Picture 9" descr="starbucks-c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0" y="8382000"/>
            <a:ext cx="3717014" cy="425498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763000" y="10820403"/>
            <a:ext cx="10696089" cy="1327826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algn="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FF"/>
                </a:solidFill>
                <a:latin typeface="Calibri"/>
                <a:ea typeface="+mn-ea"/>
              </a:rPr>
              <a:t>Today, users get all the solutions they need and reliable web hosting for the cost of </a:t>
            </a:r>
            <a:r>
              <a:rPr lang="en-US" sz="3600" dirty="0" smtClean="0">
                <a:solidFill>
                  <a:srgbClr val="FFFFFF"/>
                </a:solidFill>
                <a:latin typeface="Calibri"/>
                <a:ea typeface="+mn-ea"/>
              </a:rPr>
              <a:t>a </a:t>
            </a:r>
            <a:r>
              <a:rPr lang="en-US" sz="3600" b="1" dirty="0" smtClean="0">
                <a:solidFill>
                  <a:srgbClr val="FFFFFF"/>
                </a:solidFill>
                <a:latin typeface="Calibri"/>
                <a:ea typeface="+mn-ea"/>
              </a:rPr>
              <a:t>latte </a:t>
            </a:r>
            <a:r>
              <a:rPr lang="en-US" sz="3600" b="1" dirty="0">
                <a:solidFill>
                  <a:srgbClr val="FFFFFF"/>
                </a:solidFill>
                <a:latin typeface="Calibri"/>
                <a:ea typeface="+mn-ea"/>
              </a:rPr>
              <a:t>per month.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08000" y="3657600"/>
            <a:ext cx="10566400" cy="4190148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u="sng" dirty="0">
                <a:solidFill>
                  <a:prstClr val="black"/>
                </a:solidFill>
                <a:latin typeface="Calibri"/>
                <a:ea typeface="+mn-ea"/>
              </a:rPr>
              <a:t>2012</a:t>
            </a:r>
            <a:endParaRPr lang="en-US" sz="4300" b="1" u="sng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err="1" smtClean="0">
                <a:solidFill>
                  <a:prstClr val="black"/>
                </a:solidFill>
                <a:latin typeface="Calibri"/>
                <a:ea typeface="+mn-ea"/>
              </a:rPr>
              <a:t>Bluehost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4300" dirty="0">
                <a:solidFill>
                  <a:prstClr val="black"/>
                </a:solidFill>
                <a:latin typeface="Calibri"/>
                <a:ea typeface="+mn-ea"/>
              </a:rPr>
              <a:t>Hosting Account	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~$</a:t>
            </a:r>
            <a:r>
              <a:rPr lang="en-US" sz="4300" dirty="0">
                <a:solidFill>
                  <a:prstClr val="black"/>
                </a:solidFill>
                <a:latin typeface="Calibri"/>
                <a:ea typeface="+mn-ea"/>
              </a:rPr>
              <a:t>5/mo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.</a:t>
            </a: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Open 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source tools      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	Free</a:t>
            </a: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One-click installation	Free</a:t>
            </a:r>
            <a:endParaRPr lang="en-US" sz="43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endParaRPr lang="en-US" sz="43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endParaRPr lang="en-US" sz="43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33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609600" y="8382000"/>
            <a:ext cx="25603200" cy="60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17705" tIns="108852" rIns="217705" bIns="108852" rtlCol="0" anchor="ctr"/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cxnSp>
        <p:nvCxnSpPr>
          <p:cNvPr id="25" name="Elbow Connector 24"/>
          <p:cNvCxnSpPr>
            <a:stCxn id="6" idx="2"/>
          </p:cNvCxnSpPr>
          <p:nvPr/>
        </p:nvCxnSpPr>
        <p:spPr>
          <a:xfrm rot="16200000" flipH="1">
            <a:off x="6782912" y="7563956"/>
            <a:ext cx="2690176" cy="4064000"/>
          </a:xfrm>
          <a:prstGeom prst="bentConnector2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438400"/>
            <a:ext cx="11379200" cy="43307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144000" y="5029200"/>
            <a:ext cx="4064000" cy="317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1431924"/>
          </a:xfrm>
        </p:spPr>
        <p:txBody>
          <a:bodyPr>
            <a:noAutofit/>
          </a:bodyPr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2438400"/>
          <a:ext cx="995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369045"/>
            <a:ext cx="6096000" cy="1881823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FF"/>
                </a:solidFill>
                <a:latin typeface="Calibri"/>
                <a:ea typeface="+mn-ea"/>
              </a:rPr>
              <a:t>70% </a:t>
            </a:r>
            <a:r>
              <a:rPr lang="en-US" sz="3600" dirty="0">
                <a:solidFill>
                  <a:srgbClr val="FFFFFF"/>
                </a:solidFill>
                <a:latin typeface="Calibri"/>
                <a:ea typeface="+mn-ea"/>
              </a:rPr>
              <a:t>of Customers</a:t>
            </a:r>
          </a:p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FF"/>
                </a:solidFill>
                <a:latin typeface="Calibri"/>
                <a:ea typeface="+mn-ea"/>
              </a:rPr>
              <a:t>Identify themselves </a:t>
            </a:r>
          </a:p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FF"/>
                </a:solidFill>
                <a:latin typeface="Calibri"/>
                <a:ea typeface="+mn-ea"/>
              </a:rPr>
              <a:t>as SMB.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0" y="6705600"/>
            <a:ext cx="11176000" cy="1312437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prstClr val="black"/>
                </a:solidFill>
                <a:latin typeface="Calibri"/>
                <a:ea typeface="+mn-ea"/>
              </a:rPr>
              <a:t>1 in 5 </a:t>
            </a:r>
            <a:r>
              <a:rPr lang="en-US" sz="3800" b="1" dirty="0" err="1">
                <a:solidFill>
                  <a:prstClr val="black"/>
                </a:solidFill>
                <a:latin typeface="Calibri"/>
                <a:ea typeface="+mn-ea"/>
              </a:rPr>
              <a:t>SMBs</a:t>
            </a:r>
            <a:r>
              <a:rPr lang="en-US" sz="3800" b="1" dirty="0">
                <a:solidFill>
                  <a:prstClr val="black"/>
                </a:solidFill>
                <a:latin typeface="Calibri"/>
                <a:ea typeface="+mn-ea"/>
              </a:rPr>
              <a:t> … </a:t>
            </a:r>
          </a:p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black"/>
                </a:solidFill>
                <a:latin typeface="Calibri"/>
                <a:ea typeface="+mn-ea"/>
              </a:rPr>
              <a:t>Generates over half of their revenue from their </a:t>
            </a:r>
            <a:r>
              <a:rPr lang="en-US" sz="3300" dirty="0" smtClean="0">
                <a:solidFill>
                  <a:prstClr val="black"/>
                </a:solidFill>
                <a:latin typeface="Calibri"/>
                <a:ea typeface="+mn-ea"/>
              </a:rPr>
              <a:t>site</a:t>
            </a:r>
            <a:endParaRPr lang="en-US" sz="33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600" y="9425914"/>
            <a:ext cx="8534400" cy="307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1582400" y="10210803"/>
            <a:ext cx="7315200" cy="1312437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prstClr val="black"/>
                </a:solidFill>
                <a:latin typeface="Calibri"/>
                <a:ea typeface="+mn-ea"/>
              </a:rPr>
              <a:t>The Long Tail</a:t>
            </a:r>
          </a:p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black"/>
                </a:solidFill>
                <a:latin typeface="Calibri"/>
                <a:ea typeface="+mn-ea"/>
              </a:rPr>
              <a:t>85% earn Less than $50k from their site</a:t>
            </a:r>
          </a:p>
        </p:txBody>
      </p:sp>
      <p:pic>
        <p:nvPicPr>
          <p:cNvPr id="1026" name="Picture 2" descr="Economic Impact of Open Source on Small Business: A Case Stu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0" y="9220200"/>
            <a:ext cx="2844800" cy="3371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115800" y="3048000"/>
            <a:ext cx="13030200" cy="762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17705" tIns="108852" rIns="217705" bIns="108852" rtlCol="0" anchor="ctr"/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endParaRPr lang="en-US" sz="4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Bluehost</a:t>
            </a:r>
            <a:r>
              <a:rPr lang="en-US" dirty="0" smtClean="0"/>
              <a:t> Open Source Solutions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406400" y="9906000"/>
            <a:ext cx="25603200" cy="426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5" tIns="108852" rIns="217705" bIns="108852" rtlCol="0" anchor="ctr"/>
          <a:lstStyle/>
          <a:p>
            <a:pPr algn="ctr" defTabSz="2177047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724400"/>
            <a:ext cx="10134600" cy="4282481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latin typeface="+mj-lt"/>
              </a:rPr>
              <a:t>Project funding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latin typeface="+mj-lt"/>
              </a:rPr>
              <a:t>Full-time </a:t>
            </a:r>
            <a:r>
              <a:rPr lang="en-US" sz="4400" dirty="0" err="1" smtClean="0">
                <a:latin typeface="+mj-lt"/>
              </a:rPr>
              <a:t>Bluehost</a:t>
            </a:r>
            <a:r>
              <a:rPr lang="en-US" sz="4400" dirty="0" smtClean="0">
                <a:latin typeface="+mj-lt"/>
              </a:rPr>
              <a:t> resources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latin typeface="+mj-lt"/>
              </a:rPr>
              <a:t>Direct feedback from user community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latin typeface="+mj-lt"/>
              </a:rPr>
              <a:t>Educating &amp; informing user communities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latin typeface="+mj-lt"/>
              </a:rPr>
              <a:t>Helping projects to grow and scale</a:t>
            </a:r>
            <a:endParaRPr lang="en-US" sz="4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2404" y="12649200"/>
            <a:ext cx="6654796" cy="696884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3100" dirty="0" err="1">
                <a:solidFill>
                  <a:prstClr val="white"/>
                </a:solidFill>
                <a:latin typeface="Gill Sans Light"/>
                <a:ea typeface="+mn-ea"/>
                <a:cs typeface="Gill Sans Light"/>
              </a:rPr>
              <a:t>bluehost</a:t>
            </a:r>
            <a:r>
              <a:rPr lang="en-US" sz="3100" dirty="0">
                <a:solidFill>
                  <a:prstClr val="white"/>
                </a:solidFill>
                <a:latin typeface="Gill Sans Light"/>
                <a:ea typeface="+mn-ea"/>
                <a:cs typeface="Gill Sans Light"/>
              </a:rPr>
              <a:t> </a:t>
            </a:r>
            <a:r>
              <a:rPr lang="en-US" sz="3100" b="1" dirty="0">
                <a:solidFill>
                  <a:prstClr val="white"/>
                </a:solidFill>
                <a:latin typeface="Gill Sans Light"/>
                <a:ea typeface="+mn-ea"/>
                <a:cs typeface="Gill Sans Light"/>
              </a:rPr>
              <a:t>open source </a:t>
            </a:r>
            <a:r>
              <a:rPr lang="en-US" sz="3100" dirty="0">
                <a:solidFill>
                  <a:prstClr val="white"/>
                </a:solidFill>
                <a:latin typeface="Gill Sans Light"/>
                <a:ea typeface="+mn-ea"/>
                <a:cs typeface="Gill Sans Light"/>
              </a:rPr>
              <a:t>solutions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10210800"/>
            <a:ext cx="4851399" cy="2438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01200" y="11637842"/>
            <a:ext cx="14478000" cy="1697158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FFFF"/>
                </a:solidFill>
                <a:latin typeface="Calibri"/>
              </a:rPr>
              <a:t>Learn more </a:t>
            </a:r>
            <a:r>
              <a:rPr lang="en-US" sz="4800" dirty="0" smtClean="0">
                <a:solidFill>
                  <a:srgbClr val="FFFFFF"/>
                </a:solidFill>
                <a:latin typeface="Calibri"/>
              </a:rPr>
              <a:t>at: </a:t>
            </a:r>
            <a:r>
              <a:rPr lang="en-US" sz="4800" b="1" dirty="0" smtClean="0">
                <a:solidFill>
                  <a:srgbClr val="FFFFFF"/>
                </a:solidFill>
                <a:latin typeface="Calibri"/>
                <a:ea typeface="+mn-ea"/>
              </a:rPr>
              <a:t>bluehost.com/boss</a:t>
            </a:r>
          </a:p>
          <a:p>
            <a:pPr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FFFF"/>
                </a:solidFill>
                <a:latin typeface="Calibri"/>
                <a:ea typeface="+mn-ea"/>
              </a:rPr>
              <a:t>Download the O’Reilly Paper:</a:t>
            </a:r>
            <a:r>
              <a:rPr lang="en-US" sz="4800" b="1" dirty="0" smtClean="0">
                <a:solidFill>
                  <a:srgbClr val="FFFFFF"/>
                </a:solidFill>
                <a:latin typeface="Calibri"/>
                <a:ea typeface="+mn-ea"/>
              </a:rPr>
              <a:t> bluehost.com/</a:t>
            </a:r>
            <a:r>
              <a:rPr lang="en-US" sz="4800" b="1" dirty="0" err="1" smtClean="0">
                <a:solidFill>
                  <a:srgbClr val="FFFFFF"/>
                </a:solidFill>
                <a:latin typeface="Calibri"/>
                <a:ea typeface="+mn-ea"/>
              </a:rPr>
              <a:t>opensource</a:t>
            </a:r>
            <a:endParaRPr lang="en-US" sz="4800" b="1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27000" y="3581400"/>
            <a:ext cx="9499600" cy="881550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marL="680328" indent="-680328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A Commitment to </a:t>
            </a:r>
            <a:r>
              <a:rPr lang="en-US" sz="4300" b="1" dirty="0" smtClean="0">
                <a:solidFill>
                  <a:prstClr val="black"/>
                </a:solidFill>
                <a:latin typeface="Calibri"/>
                <a:ea typeface="+mn-ea"/>
              </a:rPr>
              <a:t>Enhance Exposure</a:t>
            </a:r>
            <a:endParaRPr lang="en-US" sz="43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00" y="4724400"/>
            <a:ext cx="10428406" cy="2866708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marL="522288" indent="-522288" defTabSz="217704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Exposure to our customer base</a:t>
            </a:r>
          </a:p>
          <a:p>
            <a:pPr marL="522288" indent="-522288" defTabSz="217704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Utilization of one-click installer tools</a:t>
            </a:r>
            <a:endParaRPr lang="en-US" sz="43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22288" indent="-522288" defTabSz="217704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Unique landing pages promoting 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projects</a:t>
            </a:r>
          </a:p>
          <a:p>
            <a:pPr marL="522288" indent="-522288" defTabSz="217704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Our 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participation in </a:t>
            </a: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project forums</a:t>
            </a:r>
            <a:endParaRPr lang="en-US" sz="43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483" y="3581400"/>
            <a:ext cx="10126717" cy="881550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marL="680328" indent="-680328" defTabSz="2177047" fontAlgn="auto">
              <a:spcBef>
                <a:spcPts val="0"/>
              </a:spcBef>
              <a:spcAft>
                <a:spcPts val="0"/>
              </a:spcAft>
            </a:pPr>
            <a:r>
              <a:rPr lang="en-US" sz="4300" dirty="0" smtClean="0">
                <a:solidFill>
                  <a:prstClr val="black"/>
                </a:solidFill>
                <a:latin typeface="Calibri"/>
                <a:ea typeface="+mn-ea"/>
              </a:rPr>
              <a:t>A Commitment to </a:t>
            </a:r>
            <a:r>
              <a:rPr lang="en-US" sz="4300" b="1" dirty="0" smtClean="0">
                <a:solidFill>
                  <a:prstClr val="black"/>
                </a:solidFill>
                <a:latin typeface="Calibri"/>
                <a:ea typeface="+mn-ea"/>
              </a:rPr>
              <a:t>Help Projects</a:t>
            </a:r>
            <a:endParaRPr lang="en-US" sz="43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83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 light">
  <a:themeElements>
    <a:clrScheme name="Title &amp; Subtitle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Pages>0</Pages>
  <Words>173</Words>
  <Characters>0</Characters>
  <Application>Microsoft Office PowerPoint</Application>
  <PresentationFormat>Custom</PresentationFormat>
  <Lines>0</Lines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Title &amp; Subtitle light</vt:lpstr>
      <vt:lpstr>Office Theme</vt:lpstr>
      <vt:lpstr>Open Source:  A Recipe for Success</vt:lpstr>
      <vt:lpstr>Paths of Success for Open Source</vt:lpstr>
      <vt:lpstr>PowerPoint Presentation</vt:lpstr>
      <vt:lpstr>PowerPoint Presentation</vt:lpstr>
      <vt:lpstr>PowerPoint Presentation</vt:lpstr>
      <vt:lpstr>Startup Costs</vt:lpstr>
      <vt:lpstr>Insights</vt:lpstr>
      <vt:lpstr>Bluehost Open Source 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Mone</dc:creator>
  <cp:lastModifiedBy>John Mone</cp:lastModifiedBy>
  <cp:revision>30</cp:revision>
  <dcterms:created xsi:type="dcterms:W3CDTF">2012-07-18T13:19:51Z</dcterms:created>
  <dcterms:modified xsi:type="dcterms:W3CDTF">2012-07-19T19:02:38Z</dcterms:modified>
</cp:coreProperties>
</file>